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8" r:id="rId2"/>
    <p:sldId id="279" r:id="rId3"/>
    <p:sldId id="273" r:id="rId4"/>
    <p:sldId id="348" r:id="rId5"/>
    <p:sldId id="296" r:id="rId6"/>
    <p:sldId id="297" r:id="rId7"/>
    <p:sldId id="338" r:id="rId8"/>
    <p:sldId id="339" r:id="rId9"/>
    <p:sldId id="341" r:id="rId10"/>
    <p:sldId id="340" r:id="rId11"/>
    <p:sldId id="335" r:id="rId12"/>
    <p:sldId id="287" r:id="rId13"/>
    <p:sldId id="347" r:id="rId14"/>
    <p:sldId id="346" r:id="rId15"/>
    <p:sldId id="345" r:id="rId16"/>
    <p:sldId id="342" r:id="rId17"/>
    <p:sldId id="343" r:id="rId18"/>
    <p:sldId id="344" r:id="rId19"/>
    <p:sldId id="349" r:id="rId20"/>
    <p:sldId id="350" r:id="rId21"/>
    <p:sldId id="281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37" r:id="rId30"/>
    <p:sldId id="358" r:id="rId31"/>
    <p:sldId id="359" r:id="rId32"/>
    <p:sldId id="360" r:id="rId33"/>
    <p:sldId id="25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6EBE8C59-866F-6F69-75AA-E7E7DF57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4"/>
            <a:ext cx="121940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8928178" y="4801841"/>
            <a:ext cx="16979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조 현국</a:t>
            </a:r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F9B3E37F-98BE-1B04-9244-8631852C4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37" y="544512"/>
            <a:ext cx="847725" cy="1019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B185CE-9216-AA1B-A6AB-8F7D5EE6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76519"/>
            <a:ext cx="8763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7" y="174504"/>
            <a:ext cx="82921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DOWNSTREAM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TASK(Fine-Tuning)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145429" y="5326371"/>
            <a:ext cx="970507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Downstream Task</a:t>
            </a:r>
            <a:r>
              <a:rPr lang="ko-KR" altLang="en-US" sz="1600" b="1" dirty="0">
                <a:ea typeface="+mn-lt"/>
                <a:cs typeface="+mn-lt"/>
              </a:rPr>
              <a:t>의 본질은 분류</a:t>
            </a:r>
            <a:r>
              <a:rPr lang="en-US" altLang="ko-KR" sz="1600" b="1" dirty="0">
                <a:ea typeface="+mn-lt"/>
                <a:cs typeface="+mn-lt"/>
              </a:rPr>
              <a:t>(classification)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입력 받은 자연어가 어떤 범주에 해당하는지 확률 형태로 반환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71E18D-D61E-412E-1CA5-78C1707C6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4" y="1212915"/>
            <a:ext cx="3361936" cy="1974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819CD-C359-F92D-8F8E-54D7F3D3B924}"/>
              </a:ext>
            </a:extLst>
          </p:cNvPr>
          <p:cNvSpPr txBox="1"/>
          <p:nvPr/>
        </p:nvSpPr>
        <p:spPr>
          <a:xfrm>
            <a:off x="848017" y="3143710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ko-KR" altLang="en-US" sz="1600" b="1" dirty="0" err="1">
                <a:ea typeface="+mn-lt"/>
                <a:cs typeface="+mn-lt"/>
              </a:rPr>
              <a:t>개체명</a:t>
            </a:r>
            <a:r>
              <a:rPr lang="ko-KR" altLang="en-US" sz="1600" b="1" dirty="0">
                <a:ea typeface="+mn-lt"/>
                <a:cs typeface="+mn-lt"/>
              </a:rPr>
              <a:t> 인식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CB57609-7028-BCD8-A0A0-44C2FE66D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36" y="1149086"/>
            <a:ext cx="3509264" cy="1974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C99389-0E78-1477-3DF2-F3BC89121921}"/>
              </a:ext>
            </a:extLst>
          </p:cNvPr>
          <p:cNvSpPr txBox="1"/>
          <p:nvPr/>
        </p:nvSpPr>
        <p:spPr>
          <a:xfrm>
            <a:off x="8577120" y="1055309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자연어 추론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3C60BD-0EF8-27A8-066D-E7D31C74C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92424"/>
            <a:ext cx="3557282" cy="1850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7063C-E2AC-F341-D407-95CCBC3459D4}"/>
              </a:ext>
            </a:extLst>
          </p:cNvPr>
          <p:cNvSpPr txBox="1"/>
          <p:nvPr/>
        </p:nvSpPr>
        <p:spPr>
          <a:xfrm>
            <a:off x="848017" y="1048153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문서 분류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0DCFD13E-C571-BBAE-1E52-DB211219A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17" y="3492424"/>
            <a:ext cx="3557283" cy="16690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AB1849-55EC-5269-1B79-C40FD25B7AB0}"/>
              </a:ext>
            </a:extLst>
          </p:cNvPr>
          <p:cNvSpPr txBox="1"/>
          <p:nvPr/>
        </p:nvSpPr>
        <p:spPr>
          <a:xfrm>
            <a:off x="8577120" y="3090828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질의 응답 </a:t>
            </a:r>
            <a:r>
              <a:rPr lang="en-US" altLang="ko-KR" sz="1600" b="1" dirty="0">
                <a:ea typeface="+mn-lt"/>
                <a:cs typeface="+mn-lt"/>
              </a:rPr>
              <a:t>(BERT)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6ADEF92-67C0-8120-0533-75887475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41" y="1962150"/>
            <a:ext cx="3067050" cy="2933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A87F65-0287-B34A-E880-B1673B4FB75B}"/>
              </a:ext>
            </a:extLst>
          </p:cNvPr>
          <p:cNvSpPr txBox="1"/>
          <p:nvPr/>
        </p:nvSpPr>
        <p:spPr>
          <a:xfrm>
            <a:off x="4748528" y="1604588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문장 생성 </a:t>
            </a:r>
            <a:r>
              <a:rPr lang="en-US" altLang="ko-KR" sz="1600" b="1" dirty="0">
                <a:ea typeface="+mn-lt"/>
                <a:cs typeface="+mn-lt"/>
              </a:rPr>
              <a:t>(GPT)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12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007099" cy="1673413"/>
              <a:chOff x="2700072" y="2021840"/>
              <a:chExt cx="5456358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4333796" y="3168936"/>
                <a:ext cx="382263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cs typeface="Arial"/>
                  </a:rPr>
                  <a:t>NLP </a:t>
                </a:r>
                <a:r>
                  <a:rPr lang="ko-KR" altLang="en-US" sz="4800" b="1" dirty="0">
                    <a:solidFill>
                      <a:schemeClr val="bg1"/>
                    </a:solidFill>
                    <a:cs typeface="Arial"/>
                  </a:rPr>
                  <a:t>기법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latin typeface="Arial"/>
                <a:ea typeface="+mn-lt"/>
                <a:cs typeface="Arial"/>
              </a:rPr>
              <a:t>Word-Embedding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629627"/>
            <a:ext cx="9705071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 err="1">
                <a:ea typeface="+mn-lt"/>
                <a:cs typeface="+mn-lt"/>
              </a:rPr>
              <a:t>Dence</a:t>
            </a:r>
            <a:r>
              <a:rPr lang="en-US" altLang="ko-KR" sz="1600" b="1" dirty="0">
                <a:ea typeface="+mn-lt"/>
                <a:cs typeface="+mn-lt"/>
              </a:rPr>
              <a:t> Vector</a:t>
            </a:r>
            <a:r>
              <a:rPr lang="ko-KR" altLang="en-US" sz="1600" b="1" dirty="0">
                <a:ea typeface="+mn-lt"/>
                <a:cs typeface="+mn-lt"/>
              </a:rPr>
              <a:t>로 표현하는 방법</a:t>
            </a:r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주변 단어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Word2Vec</a:t>
            </a:r>
            <a:r>
              <a:rPr lang="ko-KR" altLang="en-US" sz="1600" b="1" dirty="0">
                <a:ea typeface="+mn-lt"/>
                <a:cs typeface="+mn-lt"/>
              </a:rPr>
              <a:t>에서 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유사도 검사 시 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AD0D0C-402B-9F1D-A791-E18716405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" y="1219858"/>
            <a:ext cx="11073909" cy="32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One-Hot-Encoding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994295"/>
            <a:ext cx="970507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표현하고 싶은 단어의 인덱스에 </a:t>
            </a:r>
            <a:r>
              <a:rPr lang="en-US" altLang="ko-KR" sz="1600" b="1" dirty="0">
                <a:ea typeface="+mn-lt"/>
                <a:cs typeface="+mn-lt"/>
              </a:rPr>
              <a:t>1</a:t>
            </a:r>
            <a:r>
              <a:rPr lang="ko-KR" altLang="en-US" sz="1600" b="1" dirty="0">
                <a:ea typeface="+mn-lt"/>
                <a:cs typeface="+mn-lt"/>
              </a:rPr>
              <a:t>의 값을 부여하고 그 외 인덱스에 </a:t>
            </a:r>
            <a:r>
              <a:rPr lang="en-US" altLang="ko-KR" sz="1600" b="1" dirty="0">
                <a:ea typeface="+mn-lt"/>
                <a:cs typeface="+mn-lt"/>
              </a:rPr>
              <a:t>0</a:t>
            </a:r>
            <a:r>
              <a:rPr lang="ko-KR" altLang="en-US" sz="1600" b="1" dirty="0">
                <a:ea typeface="+mn-lt"/>
                <a:cs typeface="+mn-lt"/>
              </a:rPr>
              <a:t>을 부여하는 방식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부여된 벡터들을 </a:t>
            </a:r>
            <a:r>
              <a:rPr lang="en-US" altLang="ko-KR" sz="1600" b="1" dirty="0">
                <a:ea typeface="+mn-lt"/>
                <a:cs typeface="+mn-lt"/>
              </a:rPr>
              <a:t>one-hot-vector</a:t>
            </a:r>
            <a:r>
              <a:rPr lang="ko-KR" altLang="en-US" sz="1600" b="1" dirty="0">
                <a:ea typeface="+mn-lt"/>
                <a:cs typeface="+mn-lt"/>
              </a:rPr>
              <a:t>라 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  <a:endParaRPr lang="en-US" altLang="ko-KR" sz="1200" dirty="0">
              <a:cs typeface="Arial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A6684E1-8FD3-C114-E51E-9995D93B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32708"/>
            <a:ext cx="6114535" cy="3529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DAA494-E1F6-75D7-E67D-935D5B2E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1053620"/>
            <a:ext cx="38481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latin typeface="Arial"/>
                <a:ea typeface="+mn-lt"/>
                <a:cs typeface="Arial"/>
              </a:rPr>
              <a:t>Word2Vec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3918255" y="4328921"/>
            <a:ext cx="9705071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통계 기반 기법으로 단어 빈도수를 기반하여 벡터로 표현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NNLM(Neural Net Language Model) </a:t>
            </a:r>
            <a:r>
              <a:rPr lang="ko-KR" altLang="en-US" sz="1600" b="1" dirty="0">
                <a:ea typeface="+mn-lt"/>
                <a:cs typeface="+mn-lt"/>
              </a:rPr>
              <a:t>기반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 대량의 문서를 벡터공간에 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고수준의 의미를 가진 벡터를 가지도록 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CBOW </a:t>
            </a:r>
            <a:r>
              <a:rPr lang="ko-KR" altLang="en-US" sz="1600" b="1" dirty="0">
                <a:ea typeface="+mn-lt"/>
                <a:cs typeface="+mn-lt"/>
              </a:rPr>
              <a:t>방식</a:t>
            </a:r>
            <a:r>
              <a:rPr lang="en-US" altLang="ko-KR" sz="1600" b="1" dirty="0">
                <a:ea typeface="+mn-lt"/>
                <a:cs typeface="+mn-lt"/>
              </a:rPr>
              <a:t>, Skip-gram </a:t>
            </a:r>
            <a:r>
              <a:rPr lang="ko-KR" altLang="en-US" sz="1600" b="1" dirty="0">
                <a:ea typeface="+mn-lt"/>
                <a:cs typeface="+mn-lt"/>
              </a:rPr>
              <a:t>방식이 있다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000FC-E869-003D-9CB6-B534B962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028121"/>
            <a:ext cx="5809092" cy="3380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8E358-8CC0-41C7-C0E8-3C753E1E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" y="1144084"/>
            <a:ext cx="5473779" cy="49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CBOW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005839" y="5811560"/>
            <a:ext cx="9705071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주변단어를 기준으로 중심단어를 예측하는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A3B2B2-2FE0-6B63-4CB6-0AD81D74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" y="2536365"/>
            <a:ext cx="4787900" cy="3266834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40D9A40-22F4-1101-C8BA-6BB19FF28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75" y="1032708"/>
            <a:ext cx="6266910" cy="4503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1502E-7ED0-B2D4-EB83-DE9A33A71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947267"/>
            <a:ext cx="4990013" cy="16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Skip-gram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005840" y="5648867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중심단어를 기준으로 주변단어를 예측하는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6F01C38-953D-2315-1254-C5FA9E5E3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8696"/>
            <a:ext cx="6013992" cy="3998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D108D5-DDD7-163B-2E26-1C8968DF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436236"/>
            <a:ext cx="5040312" cy="292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4BFF95-8F31-711C-38A1-51F0FFC8B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202744"/>
            <a:ext cx="4933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2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ea typeface="+mn-lt"/>
                <a:cs typeface="+mn-lt"/>
              </a:rPr>
              <a:t>ELMo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Pre-trained Language Model</a:t>
            </a:r>
            <a:r>
              <a:rPr lang="ko-KR" altLang="en-US" sz="1600" b="1" dirty="0">
                <a:ea typeface="+mn-lt"/>
                <a:cs typeface="+mn-lt"/>
              </a:rPr>
              <a:t>이며</a:t>
            </a:r>
            <a:r>
              <a:rPr lang="en-US" altLang="ko-KR" sz="1600" b="1" dirty="0">
                <a:ea typeface="+mn-lt"/>
                <a:cs typeface="+mn-lt"/>
              </a:rPr>
              <a:t>, Word-Embedding </a:t>
            </a:r>
            <a:r>
              <a:rPr lang="ko-KR" altLang="en-US" sz="1600" b="1" dirty="0">
                <a:ea typeface="+mn-lt"/>
                <a:cs typeface="+mn-lt"/>
              </a:rPr>
              <a:t>시 문맥을 고려하여 성능을 극대화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Word2Vec</a:t>
            </a:r>
            <a:r>
              <a:rPr lang="ko-KR" altLang="en-US" sz="1600" b="1" dirty="0">
                <a:ea typeface="+mn-lt"/>
                <a:cs typeface="+mn-lt"/>
              </a:rPr>
              <a:t>이 단어 </a:t>
            </a:r>
            <a:r>
              <a:rPr lang="ko-KR" altLang="en-US" sz="1600" b="1" dirty="0" err="1">
                <a:ea typeface="+mn-lt"/>
                <a:cs typeface="+mn-lt"/>
              </a:rPr>
              <a:t>중심이였다면</a:t>
            </a:r>
            <a:r>
              <a:rPr lang="en-US" altLang="ko-KR" sz="1600" b="1" dirty="0">
                <a:ea typeface="+mn-lt"/>
                <a:cs typeface="+mn-lt"/>
              </a:rPr>
              <a:t>, </a:t>
            </a:r>
            <a:r>
              <a:rPr lang="en-US" altLang="ko-KR" sz="1600" b="1" dirty="0" err="1">
                <a:ea typeface="+mn-lt"/>
                <a:cs typeface="+mn-lt"/>
              </a:rPr>
              <a:t>ELMo</a:t>
            </a:r>
            <a:r>
              <a:rPr lang="ko-KR" altLang="en-US" sz="1600" b="1" dirty="0">
                <a:ea typeface="+mn-lt"/>
                <a:cs typeface="+mn-lt"/>
              </a:rPr>
              <a:t>는 문맥 즉</a:t>
            </a:r>
            <a:r>
              <a:rPr lang="en-US" altLang="ko-KR" sz="1600" b="1" dirty="0">
                <a:ea typeface="+mn-lt"/>
                <a:cs typeface="+mn-lt"/>
              </a:rPr>
              <a:t>, </a:t>
            </a:r>
            <a:r>
              <a:rPr lang="ko-KR" altLang="en-US" sz="1600" b="1" dirty="0">
                <a:ea typeface="+mn-lt"/>
                <a:cs typeface="+mn-lt"/>
              </a:rPr>
              <a:t>문장을 고려한다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38D3-26CF-BF19-B705-49AAF6F8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219858"/>
            <a:ext cx="6481870" cy="3717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44084A-4B52-927A-A1B2-0D6F7B7EA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56357"/>
            <a:ext cx="3708400" cy="38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4452"/>
            <a:ext cx="83286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PLM</a:t>
            </a:r>
            <a:r>
              <a:rPr lang="ko-KR" altLang="en-US" sz="3600" b="1" dirty="0">
                <a:ea typeface="+mn-lt"/>
                <a:cs typeface="+mn-lt"/>
              </a:rPr>
              <a:t>과 </a:t>
            </a:r>
            <a:r>
              <a:rPr lang="en-US" altLang="ko-KR" sz="3600" b="1" dirty="0">
                <a:ea typeface="+mn-lt"/>
                <a:cs typeface="+mn-lt"/>
              </a:rPr>
              <a:t>Word2Vec,ELMo</a:t>
            </a:r>
            <a:r>
              <a:rPr lang="ko-KR" altLang="en-US" sz="3600" b="1" dirty="0">
                <a:ea typeface="+mn-lt"/>
                <a:cs typeface="+mn-lt"/>
              </a:rPr>
              <a:t>의 차이점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1323944"/>
            <a:ext cx="9705071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3200" dirty="0">
                <a:cs typeface="Arial"/>
              </a:rPr>
              <a:t>Word2Vec</a:t>
            </a:r>
            <a:r>
              <a:rPr lang="ko-KR" altLang="en-US" sz="3200" dirty="0">
                <a:cs typeface="Arial"/>
              </a:rPr>
              <a:t>과 </a:t>
            </a:r>
            <a:r>
              <a:rPr lang="en-US" altLang="ko-KR" sz="3200" dirty="0" err="1">
                <a:cs typeface="Arial"/>
              </a:rPr>
              <a:t>ELMo</a:t>
            </a:r>
            <a:r>
              <a:rPr lang="ko-KR" altLang="en-US" sz="3200" dirty="0">
                <a:cs typeface="Arial"/>
              </a:rPr>
              <a:t>의 방식</a:t>
            </a:r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3200" dirty="0">
              <a:cs typeface="Arial"/>
            </a:endParaRPr>
          </a:p>
          <a:p>
            <a:pPr marL="457200" indent="-457200" algn="ctr">
              <a:buFontTx/>
              <a:buChar char="-"/>
            </a:pPr>
            <a:r>
              <a:rPr lang="en-US" altLang="ko-KR" sz="3200" dirty="0">
                <a:cs typeface="Arial"/>
              </a:rPr>
              <a:t>Feature</a:t>
            </a:r>
            <a:r>
              <a:rPr lang="ko-KR" altLang="en-US" sz="3200" dirty="0">
                <a:cs typeface="Arial"/>
              </a:rPr>
              <a:t>를 사전 학습하는 방식</a:t>
            </a:r>
            <a:endParaRPr lang="en-US" altLang="ko-KR" sz="3200" dirty="0">
              <a:cs typeface="Arial"/>
            </a:endParaRPr>
          </a:p>
          <a:p>
            <a:pPr algn="ctr"/>
            <a:r>
              <a:rPr lang="en-US" altLang="ko-KR" sz="2400" dirty="0" err="1">
                <a:cs typeface="Arial"/>
              </a:rPr>
              <a:t>Embeding</a:t>
            </a:r>
            <a:r>
              <a:rPr lang="en-US" altLang="ko-KR" sz="2400" dirty="0">
                <a:cs typeface="Arial"/>
              </a:rPr>
              <a:t> Layer</a:t>
            </a:r>
            <a:r>
              <a:rPr lang="ko-KR" altLang="en-US" sz="2400" dirty="0">
                <a:cs typeface="Arial"/>
              </a:rPr>
              <a:t>에 가중치</a:t>
            </a:r>
            <a:r>
              <a:rPr lang="en-US" altLang="ko-KR" sz="2400" dirty="0">
                <a:cs typeface="Arial"/>
              </a:rPr>
              <a:t>(weight)</a:t>
            </a:r>
            <a:r>
              <a:rPr lang="ko-KR" altLang="en-US" sz="2400" dirty="0">
                <a:cs typeface="Arial"/>
              </a:rPr>
              <a:t>만 사전학습</a:t>
            </a:r>
            <a:endParaRPr lang="en-US" altLang="ko-KR" sz="2400" dirty="0">
              <a:cs typeface="Arial"/>
            </a:endParaRPr>
          </a:p>
          <a:p>
            <a:pPr algn="ctr"/>
            <a:r>
              <a:rPr lang="en-US" altLang="ko-KR" sz="2400" dirty="0">
                <a:cs typeface="Arial"/>
              </a:rPr>
              <a:t>(Fine-Tuning</a:t>
            </a:r>
            <a:r>
              <a:rPr lang="ko-KR" altLang="en-US" sz="2400" dirty="0">
                <a:cs typeface="Arial"/>
              </a:rPr>
              <a:t>을 할 수 없다</a:t>
            </a:r>
            <a:r>
              <a:rPr lang="en-US" altLang="ko-KR" sz="2400" dirty="0">
                <a:cs typeface="Arial"/>
              </a:rPr>
              <a:t>.)</a:t>
            </a:r>
          </a:p>
          <a:p>
            <a:pPr algn="ctr"/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cs typeface="Arial"/>
              </a:rPr>
              <a:t>추후 </a:t>
            </a:r>
            <a:r>
              <a:rPr lang="en-US" altLang="ko-KR" sz="3200" dirty="0">
                <a:cs typeface="Arial"/>
              </a:rPr>
              <a:t>PLM</a:t>
            </a:r>
            <a:r>
              <a:rPr lang="ko-KR" altLang="en-US" sz="3200" dirty="0">
                <a:cs typeface="Arial"/>
              </a:rPr>
              <a:t>방식</a:t>
            </a:r>
            <a:endParaRPr lang="en-US" altLang="ko-KR" sz="3200" dirty="0">
              <a:cs typeface="Arial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3200" dirty="0">
              <a:cs typeface="Arial"/>
            </a:endParaRPr>
          </a:p>
          <a:p>
            <a:pPr marL="457200" indent="-457200" algn="ctr">
              <a:buFontTx/>
              <a:buChar char="-"/>
            </a:pPr>
            <a:r>
              <a:rPr lang="en-US" altLang="ko-KR" sz="3200" dirty="0">
                <a:cs typeface="Arial"/>
              </a:rPr>
              <a:t>Model Parameter </a:t>
            </a:r>
            <a:r>
              <a:rPr lang="ko-KR" altLang="en-US" sz="3200" dirty="0">
                <a:cs typeface="Arial"/>
              </a:rPr>
              <a:t>자체를 사전 학습하는 방식</a:t>
            </a:r>
            <a:endParaRPr lang="en-US" altLang="ko-KR" sz="3200" dirty="0">
              <a:cs typeface="Arial"/>
            </a:endParaRPr>
          </a:p>
          <a:p>
            <a:pPr algn="ctr"/>
            <a:r>
              <a:rPr lang="en-US" altLang="ko-KR" sz="2400" dirty="0">
                <a:cs typeface="Arial"/>
              </a:rPr>
              <a:t>(Fine-Tuning</a:t>
            </a:r>
            <a:r>
              <a:rPr lang="ko-KR" altLang="en-US" sz="2400" dirty="0">
                <a:cs typeface="Arial"/>
              </a:rPr>
              <a:t>이 가능하다</a:t>
            </a:r>
            <a:r>
              <a:rPr lang="en-US" altLang="ko-KR" sz="2400" dirty="0">
                <a:cs typeface="Arial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9584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Seq2seq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3708401"/>
            <a:ext cx="970507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Encoder </a:t>
            </a:r>
            <a:r>
              <a:rPr lang="ko-KR" altLang="en-US" sz="1600" b="1" dirty="0">
                <a:ea typeface="+mn-lt"/>
                <a:cs typeface="+mn-lt"/>
              </a:rPr>
              <a:t>와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라는 두개의 모듈로 나뉜다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  </a:t>
            </a: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입력 문장의 모든 단어들을 순차적으로 입력 받은 뒤에 모든 단어들을 압축하여 하나의 </a:t>
            </a:r>
            <a:r>
              <a:rPr lang="en-US" altLang="ko-KR" sz="1600" b="1" dirty="0">
                <a:ea typeface="+mn-lt"/>
                <a:cs typeface="+mn-lt"/>
              </a:rPr>
              <a:t>Vector</a:t>
            </a:r>
            <a:r>
              <a:rPr lang="ko-KR" altLang="en-US" sz="1600" b="1" dirty="0">
                <a:ea typeface="+mn-lt"/>
                <a:cs typeface="+mn-lt"/>
              </a:rPr>
              <a:t>로 만든다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이 </a:t>
            </a:r>
            <a:r>
              <a:rPr lang="en-US" altLang="ko-KR" sz="1600" b="1" dirty="0">
                <a:ea typeface="+mn-lt"/>
                <a:cs typeface="+mn-lt"/>
              </a:rPr>
              <a:t>Vector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>
                <a:ea typeface="+mn-lt"/>
                <a:cs typeface="+mn-lt"/>
              </a:rPr>
              <a:t>context vector</a:t>
            </a:r>
            <a:r>
              <a:rPr lang="ko-KR" altLang="en-US" sz="1600" b="1" dirty="0">
                <a:ea typeface="+mn-lt"/>
                <a:cs typeface="+mn-lt"/>
              </a:rPr>
              <a:t>라 부른다</a:t>
            </a:r>
            <a:r>
              <a:rPr lang="en-US" altLang="ko-KR" sz="1600" b="1" dirty="0">
                <a:ea typeface="+mn-lt"/>
                <a:cs typeface="+mn-lt"/>
              </a:rPr>
              <a:t>.) 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- Attention(Key) =&gt;Hidden state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에서 압축된 </a:t>
            </a:r>
            <a:r>
              <a:rPr lang="en-US" altLang="ko-KR" sz="1600" b="1" dirty="0">
                <a:ea typeface="+mn-lt"/>
                <a:cs typeface="+mn-lt"/>
              </a:rPr>
              <a:t>context vector</a:t>
            </a:r>
            <a:r>
              <a:rPr lang="ko-KR" altLang="en-US" sz="1600" b="1" dirty="0">
                <a:ea typeface="+mn-lt"/>
                <a:cs typeface="+mn-lt"/>
              </a:rPr>
              <a:t>를 받아 번역된 단어를 하나씩 순차적으로 출력한다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b="1" dirty="0">
                <a:ea typeface="+mn-lt"/>
                <a:cs typeface="+mn-lt"/>
              </a:rPr>
              <a:t>Attention(Query) =&gt; Hidden State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D626A2-4A14-BA52-8E00-31B29062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49" y="994607"/>
            <a:ext cx="8401154" cy="25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655360" cy="523220"/>
            <a:chOff x="1191929" y="2733040"/>
            <a:chExt cx="365536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87117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Introduce PLMs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506135" cy="523220"/>
            <a:chOff x="1191929" y="2733040"/>
            <a:chExt cx="250613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72194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NLP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80706" cy="523220"/>
            <a:chOff x="1191929" y="2733040"/>
            <a:chExt cx="258070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965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Attention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522439" cy="523220"/>
            <a:chOff x="1191929" y="2733040"/>
            <a:chExt cx="3522439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738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TRANSFOMER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 </a:t>
              </a:r>
              <a:endPara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3913686-B147-96E5-D793-6E34F2422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Seq2seq</a:t>
            </a:r>
            <a:r>
              <a:rPr lang="ko-KR" altLang="en-US" sz="3600" b="1" dirty="0">
                <a:ea typeface="+mn-lt"/>
                <a:cs typeface="+mn-lt"/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900564" y="1549401"/>
            <a:ext cx="9705071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+mn-lt"/>
                <a:cs typeface="+mn-lt"/>
              </a:rPr>
              <a:t>하나의 고정된 </a:t>
            </a:r>
            <a:r>
              <a:rPr lang="en-US" altLang="ko-KR" sz="2800" b="1" dirty="0">
                <a:ea typeface="+mn-lt"/>
                <a:cs typeface="+mn-lt"/>
              </a:rPr>
              <a:t>context vector</a:t>
            </a:r>
            <a:r>
              <a:rPr lang="ko-KR" altLang="en-US" sz="2800" b="1" dirty="0">
                <a:ea typeface="+mn-lt"/>
                <a:cs typeface="+mn-lt"/>
              </a:rPr>
              <a:t>에 모든 정보를 압축</a:t>
            </a:r>
            <a:r>
              <a:rPr lang="en-US" altLang="ko-KR" sz="2800" b="1" dirty="0">
                <a:ea typeface="+mn-lt"/>
                <a:cs typeface="+mn-lt"/>
              </a:rPr>
              <a:t> 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2800" b="1" dirty="0">
                <a:ea typeface="+mn-lt"/>
                <a:cs typeface="+mn-lt"/>
              </a:rPr>
              <a:t>정보 손실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+mn-lt"/>
                <a:cs typeface="+mn-lt"/>
              </a:rPr>
              <a:t>RNN</a:t>
            </a:r>
            <a:r>
              <a:rPr lang="ko-KR" altLang="en-US" sz="2800" b="1" dirty="0">
                <a:ea typeface="+mn-lt"/>
                <a:cs typeface="+mn-lt"/>
              </a:rPr>
              <a:t>의 고질적인 문제 </a:t>
            </a:r>
            <a:endParaRPr lang="en-US" altLang="ko-KR" sz="2800" b="1" dirty="0">
              <a:ea typeface="+mn-lt"/>
              <a:cs typeface="+mn-lt"/>
            </a:endParaRPr>
          </a:p>
          <a:p>
            <a:pPr algn="ctr"/>
            <a:r>
              <a:rPr lang="en-US" altLang="ko-KR" sz="2800" b="1" dirty="0">
                <a:ea typeface="+mn-lt"/>
                <a:cs typeface="+mn-lt"/>
              </a:rPr>
              <a:t>=&gt; Vanishing Gradient(</a:t>
            </a:r>
            <a:r>
              <a:rPr lang="ko-KR" altLang="en-US" sz="2800" b="1" dirty="0">
                <a:ea typeface="+mn-lt"/>
                <a:cs typeface="+mn-lt"/>
              </a:rPr>
              <a:t>기울기 소실</a:t>
            </a:r>
            <a:r>
              <a:rPr lang="en-US" altLang="ko-KR" sz="2800" b="1" dirty="0">
                <a:ea typeface="+mn-lt"/>
                <a:cs typeface="+mn-lt"/>
              </a:rPr>
              <a:t>)</a:t>
            </a:r>
            <a:r>
              <a:rPr lang="ko-KR" altLang="en-US" sz="2800" b="1" dirty="0">
                <a:ea typeface="+mn-lt"/>
                <a:cs typeface="+mn-lt"/>
              </a:rPr>
              <a:t>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+mn-lt"/>
                <a:cs typeface="+mn-lt"/>
              </a:rPr>
              <a:t>즉</a:t>
            </a:r>
            <a:r>
              <a:rPr lang="en-US" altLang="ko-KR" sz="2800" b="1" dirty="0">
                <a:ea typeface="+mn-lt"/>
                <a:cs typeface="+mn-lt"/>
              </a:rPr>
              <a:t>, </a:t>
            </a:r>
            <a:r>
              <a:rPr lang="ko-KR" altLang="en-US" sz="2800" b="1" dirty="0">
                <a:ea typeface="+mn-lt"/>
                <a:cs typeface="+mn-lt"/>
              </a:rPr>
              <a:t>번역 및 입력한 문장의 길이가 길어질 수록 </a:t>
            </a:r>
            <a:endParaRPr lang="en-US" altLang="ko-KR" sz="2800" b="1" dirty="0">
              <a:ea typeface="+mn-lt"/>
              <a:cs typeface="+mn-lt"/>
            </a:endParaRPr>
          </a:p>
          <a:p>
            <a:pPr algn="ctr"/>
            <a:r>
              <a:rPr lang="ko-KR" altLang="en-US" sz="2800" b="1" dirty="0">
                <a:ea typeface="+mn-lt"/>
                <a:cs typeface="+mn-lt"/>
              </a:rPr>
              <a:t>번역 품질</a:t>
            </a:r>
            <a:r>
              <a:rPr lang="en-US" altLang="ko-KR" sz="2800" b="1" dirty="0">
                <a:ea typeface="+mn-lt"/>
                <a:cs typeface="+mn-lt"/>
              </a:rPr>
              <a:t>(</a:t>
            </a:r>
            <a:r>
              <a:rPr lang="ko-KR" altLang="en-US" sz="2800" b="1" dirty="0">
                <a:ea typeface="+mn-lt"/>
                <a:cs typeface="+mn-lt"/>
              </a:rPr>
              <a:t>성능</a:t>
            </a:r>
            <a:r>
              <a:rPr lang="en-US" altLang="ko-KR" sz="2800" b="1" dirty="0">
                <a:ea typeface="+mn-lt"/>
                <a:cs typeface="+mn-lt"/>
              </a:rPr>
              <a:t>)</a:t>
            </a:r>
            <a:r>
              <a:rPr lang="ko-KR" altLang="en-US" sz="2800" b="1" dirty="0">
                <a:ea typeface="+mn-lt"/>
                <a:cs typeface="+mn-lt"/>
              </a:rPr>
              <a:t>이 떨어지는 현상이 발생</a:t>
            </a:r>
            <a:endParaRPr lang="en-US" altLang="ko-KR" sz="28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84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079687" cy="1750143"/>
              <a:chOff x="2700072" y="2021840"/>
              <a:chExt cx="5555201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234965" y="3273417"/>
                <a:ext cx="402030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Attention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 Mechanism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383164" y="5110258"/>
            <a:ext cx="970507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Seq2seq</a:t>
            </a:r>
            <a:r>
              <a:rPr lang="ko-KR" altLang="en-US" sz="1600" b="1" dirty="0">
                <a:ea typeface="+mn-lt"/>
                <a:cs typeface="+mn-lt"/>
              </a:rPr>
              <a:t>의 문제점을 보안하고 긴 문장의 정확도를 보정하는 기법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에서 출력할 단어를 예측하는 </a:t>
            </a:r>
            <a:r>
              <a:rPr lang="en-US" altLang="ko-KR" sz="1600" b="1" dirty="0">
                <a:ea typeface="+mn-lt"/>
                <a:cs typeface="+mn-lt"/>
              </a:rPr>
              <a:t>time-step</a:t>
            </a:r>
            <a:r>
              <a:rPr lang="ko-KR" altLang="en-US" sz="1600" b="1" dirty="0">
                <a:ea typeface="+mn-lt"/>
                <a:cs typeface="+mn-lt"/>
              </a:rPr>
              <a:t>마다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에서 입력 받은 </a:t>
            </a:r>
            <a:r>
              <a:rPr lang="ko-KR" altLang="en-US" sz="1600" b="1" dirty="0" err="1">
                <a:ea typeface="+mn-lt"/>
                <a:cs typeface="+mn-lt"/>
              </a:rPr>
              <a:t>시퀀스을</a:t>
            </a:r>
            <a:r>
              <a:rPr lang="ko-KR" altLang="en-US" sz="1600" b="1" dirty="0">
                <a:ea typeface="+mn-lt"/>
                <a:cs typeface="+mn-lt"/>
              </a:rPr>
              <a:t> 다시 참고한다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(</a:t>
            </a:r>
            <a:r>
              <a:rPr lang="ko-KR" altLang="en-US" sz="1600" b="1" dirty="0">
                <a:ea typeface="+mn-lt"/>
                <a:cs typeface="+mn-lt"/>
              </a:rPr>
              <a:t>이때 모든 단어를 참고하지 않고 예측 단어와 관련이 있는 입력단어를 치중해서 본다</a:t>
            </a:r>
            <a:r>
              <a:rPr lang="en-US" altLang="ko-KR" sz="1600" b="1" dirty="0">
                <a:ea typeface="+mn-lt"/>
                <a:cs typeface="+mn-lt"/>
              </a:rPr>
              <a:t>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116C8-F55B-FFD0-F1AD-BD322607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4" y="1219858"/>
            <a:ext cx="6380967" cy="36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 </a:t>
            </a:r>
            <a:r>
              <a:rPr lang="ko-KR" altLang="en-US" sz="3600" b="1" dirty="0">
                <a:ea typeface="+mn-lt"/>
                <a:cs typeface="+mn-lt"/>
              </a:rPr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A5B8B5-3203-352A-A877-0BAC22A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501486"/>
            <a:ext cx="6136640" cy="422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4139064" y="1783111"/>
            <a:ext cx="9705071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ea typeface="+mn-lt"/>
                <a:cs typeface="+mn-lt"/>
              </a:rPr>
              <a:t>Attention </a:t>
            </a:r>
            <a:r>
              <a:rPr lang="ko-KR" altLang="en-US" b="1" dirty="0">
                <a:ea typeface="+mn-lt"/>
                <a:cs typeface="+mn-lt"/>
              </a:rPr>
              <a:t>함수의 입력은 </a:t>
            </a:r>
            <a:r>
              <a:rPr lang="en-US" altLang="ko-KR" b="1" dirty="0">
                <a:ea typeface="+mn-lt"/>
                <a:cs typeface="+mn-lt"/>
              </a:rPr>
              <a:t>Query, Key, Value</a:t>
            </a:r>
            <a:r>
              <a:rPr lang="ko-KR" altLang="en-US" b="1" dirty="0">
                <a:ea typeface="+mn-lt"/>
                <a:cs typeface="+mn-lt"/>
              </a:rPr>
              <a:t>이다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Attention(Q, K, V) = Attention Value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Q = t </a:t>
            </a:r>
            <a:r>
              <a:rPr lang="ko-KR" altLang="en-US" b="1" dirty="0">
                <a:ea typeface="+mn-lt"/>
                <a:cs typeface="+mn-lt"/>
              </a:rPr>
              <a:t>시점의 </a:t>
            </a:r>
            <a:r>
              <a:rPr lang="en-US" altLang="ko-KR" b="1" dirty="0">
                <a:ea typeface="+mn-lt"/>
                <a:cs typeface="+mn-lt"/>
              </a:rPr>
              <a:t>Decoder cell</a:t>
            </a:r>
            <a:r>
              <a:rPr lang="ko-KR" altLang="en-US" b="1" dirty="0">
                <a:ea typeface="+mn-lt"/>
                <a:cs typeface="+mn-lt"/>
              </a:rPr>
              <a:t>의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은닉상태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K, V = </a:t>
            </a:r>
            <a:r>
              <a:rPr lang="ko-KR" altLang="en-US" b="1" dirty="0">
                <a:ea typeface="+mn-lt"/>
                <a:cs typeface="+mn-lt"/>
              </a:rPr>
              <a:t>모든 시점의 </a:t>
            </a:r>
            <a:r>
              <a:rPr lang="en-US" altLang="ko-KR" b="1" dirty="0">
                <a:ea typeface="+mn-lt"/>
                <a:cs typeface="+mn-lt"/>
              </a:rPr>
              <a:t>Encoder Cell</a:t>
            </a:r>
            <a:r>
              <a:rPr lang="ko-KR" altLang="en-US" b="1" dirty="0">
                <a:ea typeface="+mn-lt"/>
                <a:cs typeface="+mn-lt"/>
              </a:rPr>
              <a:t>의 은닉상태들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altLang="ko-KR" b="1" dirty="0">
                <a:ea typeface="+mn-lt"/>
                <a:cs typeface="+mn-lt"/>
              </a:rPr>
              <a:t>-- </a:t>
            </a:r>
            <a:r>
              <a:rPr lang="ko-KR" altLang="en-US" b="1" dirty="0">
                <a:ea typeface="+mn-lt"/>
                <a:cs typeface="+mn-lt"/>
              </a:rPr>
              <a:t>진행 </a:t>
            </a:r>
            <a:r>
              <a:rPr lang="en-US" altLang="ko-KR" b="1" dirty="0">
                <a:ea typeface="+mn-lt"/>
                <a:cs typeface="+mn-lt"/>
              </a:rPr>
              <a:t>–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en-US" altLang="ko-KR" b="1" dirty="0">
                <a:ea typeface="+mn-lt"/>
                <a:cs typeface="+mn-lt"/>
              </a:rPr>
              <a:t>Q</a:t>
            </a:r>
            <a:r>
              <a:rPr lang="ko-KR" altLang="en-US" b="1" dirty="0">
                <a:ea typeface="+mn-lt"/>
                <a:cs typeface="+mn-lt"/>
              </a:rPr>
              <a:t>에 대해 모든 </a:t>
            </a:r>
            <a:r>
              <a:rPr lang="en-US" altLang="ko-KR" b="1" dirty="0">
                <a:ea typeface="+mn-lt"/>
                <a:cs typeface="+mn-lt"/>
              </a:rPr>
              <a:t>K</a:t>
            </a:r>
            <a:r>
              <a:rPr lang="ko-KR" altLang="en-US" b="1" dirty="0">
                <a:ea typeface="+mn-lt"/>
                <a:cs typeface="+mn-lt"/>
              </a:rPr>
              <a:t>와의 유사도를 구한다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ea typeface="+mn-lt"/>
                <a:cs typeface="+mn-lt"/>
              </a:rPr>
              <a:t>해당 유사도를 </a:t>
            </a:r>
            <a:r>
              <a:rPr lang="en-US" altLang="ko-KR" b="1" dirty="0">
                <a:ea typeface="+mn-lt"/>
                <a:cs typeface="+mn-lt"/>
              </a:rPr>
              <a:t>K</a:t>
            </a:r>
            <a:r>
              <a:rPr lang="ko-KR" altLang="en-US" b="1" dirty="0">
                <a:ea typeface="+mn-lt"/>
                <a:cs typeface="+mn-lt"/>
              </a:rPr>
              <a:t>와 매핑 되어있는 각각의 </a:t>
            </a:r>
            <a:r>
              <a:rPr lang="en-US" altLang="ko-KR" b="1" dirty="0">
                <a:ea typeface="+mn-lt"/>
                <a:cs typeface="+mn-lt"/>
              </a:rPr>
              <a:t>V</a:t>
            </a:r>
            <a:r>
              <a:rPr lang="ko-KR" altLang="en-US" b="1" dirty="0">
                <a:ea typeface="+mn-lt"/>
                <a:cs typeface="+mn-lt"/>
              </a:rPr>
              <a:t>에 반영한다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ea typeface="+mn-lt"/>
                <a:cs typeface="+mn-lt"/>
              </a:rPr>
              <a:t>유사도가 반영된 값을 모두 더해 </a:t>
            </a:r>
            <a:r>
              <a:rPr lang="en-US" altLang="ko-KR" b="1" dirty="0">
                <a:ea typeface="+mn-lt"/>
                <a:cs typeface="+mn-lt"/>
              </a:rPr>
              <a:t>Return</a:t>
            </a:r>
            <a:r>
              <a:rPr lang="ko-KR" altLang="en-US" b="1" dirty="0">
                <a:ea typeface="+mn-lt"/>
                <a:cs typeface="+mn-lt"/>
              </a:rPr>
              <a:t>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sz="16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911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771978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의 종류 중 이해가 쉬운 </a:t>
            </a:r>
            <a:r>
              <a:rPr lang="en-US" altLang="ko-KR" sz="1600" b="1" dirty="0">
                <a:ea typeface="+mn-lt"/>
                <a:cs typeface="+mn-lt"/>
              </a:rPr>
              <a:t>Dot-Product Attention</a:t>
            </a:r>
            <a:r>
              <a:rPr lang="ko-KR" altLang="en-US" sz="1600" b="1" dirty="0">
                <a:ea typeface="+mn-lt"/>
                <a:cs typeface="+mn-lt"/>
              </a:rPr>
              <a:t>으로 설명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세번째 </a:t>
            </a:r>
            <a:r>
              <a:rPr lang="en-US" altLang="ko-KR" sz="1600" b="1" dirty="0">
                <a:ea typeface="+mn-lt"/>
                <a:cs typeface="+mn-lt"/>
              </a:rPr>
              <a:t>LSTM</a:t>
            </a:r>
            <a:r>
              <a:rPr lang="ko-KR" altLang="en-US" sz="1600" b="1" dirty="0">
                <a:ea typeface="+mn-lt"/>
                <a:cs typeface="+mn-lt"/>
              </a:rPr>
              <a:t>에서 연결된 선이 바로 </a:t>
            </a:r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이다</a:t>
            </a:r>
            <a:endParaRPr lang="en-US" altLang="ko-KR" sz="1600" b="1" dirty="0">
              <a:ea typeface="+mn-lt"/>
              <a:cs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3B26A-CB0D-AF07-950D-0A78ED16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032708"/>
            <a:ext cx="5524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4867892"/>
            <a:ext cx="970507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ea typeface="+mn-lt"/>
                <a:cs typeface="+mn-lt"/>
              </a:rPr>
              <a:t>1.</a:t>
            </a:r>
            <a:r>
              <a:rPr lang="ko-KR" altLang="en-US" sz="1600" b="1" dirty="0">
                <a:ea typeface="+mn-lt"/>
                <a:cs typeface="+mn-lt"/>
              </a:rPr>
              <a:t>왼쪽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 Score</a:t>
            </a:r>
            <a:r>
              <a:rPr lang="ko-KR" altLang="en-US" sz="1600" b="1" dirty="0">
                <a:ea typeface="+mn-lt"/>
                <a:cs typeface="+mn-lt"/>
              </a:rPr>
              <a:t>를 구하는 것 현재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시점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에서 단어를 예측하기 위해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모든 은닉상태 각각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현시점의 은닉상태 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와 얼마나 유사한지를 판단하는 스코어 값이다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2. </a:t>
            </a:r>
            <a:r>
              <a:rPr lang="ko-KR" altLang="en-US" sz="1600" b="1" dirty="0">
                <a:ea typeface="+mn-lt"/>
                <a:cs typeface="+mn-lt"/>
              </a:rPr>
              <a:t>오른쪽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활성화 함수인 </a:t>
            </a:r>
            <a:r>
              <a:rPr lang="en-US" altLang="ko-KR" sz="1600" b="1" dirty="0" err="1">
                <a:ea typeface="+mn-lt"/>
                <a:cs typeface="+mn-lt"/>
              </a:rPr>
              <a:t>Softmax</a:t>
            </a:r>
            <a:r>
              <a:rPr lang="ko-KR" altLang="en-US" sz="1600" b="1" dirty="0">
                <a:ea typeface="+mn-lt"/>
                <a:cs typeface="+mn-lt"/>
              </a:rPr>
              <a:t>함수를 통해 </a:t>
            </a:r>
            <a:r>
              <a:rPr lang="en-US" altLang="ko-KR" sz="1600" b="1" dirty="0">
                <a:ea typeface="+mn-lt"/>
                <a:cs typeface="+mn-lt"/>
              </a:rPr>
              <a:t>Attention </a:t>
            </a:r>
            <a:r>
              <a:rPr lang="ko-KR" altLang="en-US" sz="1600" b="1" dirty="0">
                <a:ea typeface="+mn-lt"/>
                <a:cs typeface="+mn-lt"/>
              </a:rPr>
              <a:t>분포를 구한다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은닉상태에서의 </a:t>
            </a:r>
            <a:r>
              <a:rPr lang="en-US" altLang="ko-KR" sz="1600" b="1" dirty="0">
                <a:ea typeface="+mn-lt"/>
                <a:cs typeface="+mn-lt"/>
              </a:rPr>
              <a:t>Attention Weight</a:t>
            </a:r>
            <a:r>
              <a:rPr lang="ko-KR" altLang="en-US" sz="1600" b="1" dirty="0">
                <a:ea typeface="+mn-lt"/>
                <a:cs typeface="+mn-lt"/>
              </a:rPr>
              <a:t>의 크기를 직사각형으로 시각화 하였다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8D877B-070B-1D3F-75B8-CBE44398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62998"/>
            <a:ext cx="5486400" cy="3258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81C07-EA3F-487D-1A91-0C0B8C4AF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149790"/>
            <a:ext cx="6438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3" y="4428310"/>
            <a:ext cx="970507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왼쪽 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각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en-US" altLang="ko-KR" sz="1600" b="1" dirty="0">
                <a:ea typeface="+mn-lt"/>
                <a:cs typeface="+mn-lt"/>
              </a:rPr>
              <a:t>Attention Weight</a:t>
            </a:r>
            <a:r>
              <a:rPr lang="ko-KR" altLang="en-US" sz="1600" b="1" dirty="0">
                <a:ea typeface="+mn-lt"/>
                <a:cs typeface="+mn-lt"/>
              </a:rPr>
              <a:t>와 은닉 상태를 합쳐 </a:t>
            </a:r>
            <a:r>
              <a:rPr lang="en-US" altLang="ko-KR" sz="1600" b="1" dirty="0">
                <a:ea typeface="+mn-lt"/>
                <a:cs typeface="+mn-lt"/>
              </a:rPr>
              <a:t>Attention</a:t>
            </a:r>
            <a:r>
              <a:rPr lang="ko-KR" altLang="en-US" sz="1600" b="1" dirty="0">
                <a:ea typeface="+mn-lt"/>
                <a:cs typeface="+mn-lt"/>
              </a:rPr>
              <a:t>값</a:t>
            </a:r>
            <a:r>
              <a:rPr lang="en-US" altLang="ko-KR" sz="1600" b="1" dirty="0">
                <a:ea typeface="+mn-lt"/>
                <a:cs typeface="+mn-lt"/>
              </a:rPr>
              <a:t>(at)</a:t>
            </a:r>
            <a:r>
              <a:rPr lang="ko-KR" altLang="en-US" sz="1600" b="1" dirty="0">
                <a:ea typeface="+mn-lt"/>
                <a:cs typeface="+mn-lt"/>
              </a:rPr>
              <a:t>을 구한다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오른쪽그림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Attention </a:t>
            </a:r>
            <a:r>
              <a:rPr lang="ko-KR" altLang="en-US" sz="1600" b="1" dirty="0">
                <a:ea typeface="+mn-lt"/>
                <a:cs typeface="+mn-lt"/>
              </a:rPr>
              <a:t>값과 </a:t>
            </a:r>
            <a:r>
              <a:rPr lang="en-US" altLang="ko-KR" sz="1600" b="1" dirty="0">
                <a:ea typeface="+mn-lt"/>
                <a:cs typeface="+mn-lt"/>
              </a:rPr>
              <a:t>Decoder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시점의 은닉상태를 연결한다</a:t>
            </a:r>
            <a:r>
              <a:rPr lang="en-US" altLang="ko-KR" sz="1600" b="1" dirty="0">
                <a:ea typeface="+mn-lt"/>
                <a:cs typeface="+mn-lt"/>
              </a:rPr>
              <a:t>.(Concatenate)</a:t>
            </a: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이때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vt</a:t>
            </a:r>
            <a:r>
              <a:rPr lang="ko-KR" altLang="en-US" sz="1600" b="1" dirty="0">
                <a:ea typeface="+mn-lt"/>
                <a:cs typeface="+mn-lt"/>
              </a:rPr>
              <a:t>를 </a:t>
            </a:r>
            <a:r>
              <a:rPr lang="en-US" altLang="ko-KR" sz="1600" b="1" dirty="0">
                <a:ea typeface="+mn-lt"/>
                <a:cs typeface="+mn-lt"/>
              </a:rPr>
              <a:t>y^ </a:t>
            </a:r>
            <a:r>
              <a:rPr lang="ko-KR" altLang="en-US" sz="1600" b="1" dirty="0">
                <a:ea typeface="+mn-lt"/>
                <a:cs typeface="+mn-lt"/>
              </a:rPr>
              <a:t>예측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ko-KR" altLang="en-US" sz="1600" b="1" dirty="0">
                <a:ea typeface="+mn-lt"/>
                <a:cs typeface="+mn-lt"/>
              </a:rPr>
              <a:t>연산의 입력으로 사용하여 </a:t>
            </a:r>
            <a:r>
              <a:rPr lang="en-US" altLang="ko-KR" sz="1600" b="1" dirty="0">
                <a:ea typeface="+mn-lt"/>
                <a:cs typeface="+mn-lt"/>
              </a:rPr>
              <a:t>Encoder</a:t>
            </a:r>
            <a:r>
              <a:rPr lang="ko-KR" altLang="en-US" sz="1600" b="1" dirty="0">
                <a:ea typeface="+mn-lt"/>
                <a:cs typeface="+mn-lt"/>
              </a:rPr>
              <a:t>의 정보를 활용해 </a:t>
            </a:r>
            <a:r>
              <a:rPr lang="en-US" altLang="ko-KR" sz="1600" b="1" dirty="0">
                <a:ea typeface="+mn-lt"/>
                <a:cs typeface="+mn-lt"/>
              </a:rPr>
              <a:t>y^</a:t>
            </a:r>
            <a:r>
              <a:rPr lang="ko-KR" altLang="en-US" sz="1600" b="1" dirty="0">
                <a:ea typeface="+mn-lt"/>
                <a:cs typeface="+mn-lt"/>
              </a:rPr>
              <a:t>를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좀 더 잘 예측 할 수 있게 된다</a:t>
            </a:r>
            <a:r>
              <a:rPr lang="en-US" altLang="ko-KR" sz="1600" b="1" dirty="0">
                <a:ea typeface="+mn-lt"/>
                <a:cs typeface="+mn-lt"/>
              </a:rPr>
              <a:t>. </a:t>
            </a:r>
            <a:r>
              <a:rPr lang="ko-KR" altLang="en-US" sz="1600" b="1" dirty="0">
                <a:ea typeface="+mn-lt"/>
                <a:cs typeface="+mn-lt"/>
              </a:rPr>
              <a:t>이것이 바로</a:t>
            </a:r>
            <a:r>
              <a:rPr lang="en-US" altLang="ko-KR" sz="1600" b="1" dirty="0">
                <a:ea typeface="+mn-lt"/>
                <a:cs typeface="+mn-lt"/>
              </a:rPr>
              <a:t> Attention</a:t>
            </a:r>
            <a:r>
              <a:rPr lang="ko-KR" altLang="en-US" sz="1600" b="1" dirty="0">
                <a:ea typeface="+mn-lt"/>
                <a:cs typeface="+mn-lt"/>
              </a:rPr>
              <a:t>의 핵심이다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EE2991-21C4-3B14-73C7-E5A2FF66D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4" y="1032708"/>
            <a:ext cx="5038090" cy="3140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AC146-5261-CB08-773B-420F684DE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40893"/>
            <a:ext cx="5553072" cy="28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Dot-Product Attention</a:t>
            </a:r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가중치 행렬과 곱한 후에 </a:t>
            </a:r>
            <a:r>
              <a:rPr lang="ko-KR" altLang="en-US" sz="1600" b="1" dirty="0" err="1">
                <a:ea typeface="+mn-lt"/>
                <a:cs typeface="+mn-lt"/>
              </a:rPr>
              <a:t>하이퍼볼릭탄젠트</a:t>
            </a:r>
            <a:r>
              <a:rPr lang="ko-KR" altLang="en-US" sz="1600" b="1" dirty="0">
                <a:ea typeface="+mn-lt"/>
                <a:cs typeface="+mn-lt"/>
              </a:rPr>
              <a:t> 함수를 지나 </a:t>
            </a:r>
            <a:r>
              <a:rPr lang="ko-KR" altLang="en-US" sz="1600" b="1" dirty="0" err="1">
                <a:ea typeface="+mn-lt"/>
                <a:cs typeface="+mn-lt"/>
              </a:rPr>
              <a:t>출력층</a:t>
            </a:r>
            <a:r>
              <a:rPr lang="ko-KR" altLang="en-US" sz="1600" b="1" dirty="0">
                <a:ea typeface="+mn-lt"/>
                <a:cs typeface="+mn-lt"/>
              </a:rPr>
              <a:t> 연산을 위한 새로운 </a:t>
            </a:r>
            <a:r>
              <a:rPr lang="en-US" altLang="ko-KR" sz="1600" b="1" dirty="0">
                <a:ea typeface="+mn-lt"/>
                <a:cs typeface="+mn-lt"/>
              </a:rPr>
              <a:t>Vector ~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를 가진다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Seq2seq</a:t>
            </a:r>
            <a:r>
              <a:rPr lang="ko-KR" altLang="en-US" sz="1600" b="1" dirty="0">
                <a:ea typeface="+mn-lt"/>
                <a:cs typeface="+mn-lt"/>
              </a:rPr>
              <a:t>의 </a:t>
            </a:r>
            <a:r>
              <a:rPr lang="ko-KR" altLang="en-US" sz="1600" b="1" dirty="0" err="1">
                <a:ea typeface="+mn-lt"/>
                <a:cs typeface="+mn-lt"/>
              </a:rPr>
              <a:t>출력층</a:t>
            </a:r>
            <a:r>
              <a:rPr lang="ko-KR" altLang="en-US" sz="1600" b="1" dirty="0">
                <a:ea typeface="+mn-lt"/>
                <a:cs typeface="+mn-lt"/>
              </a:rPr>
              <a:t> 입력이  </a:t>
            </a:r>
            <a:r>
              <a:rPr lang="en-US" altLang="ko-KR" sz="1600" b="1" dirty="0">
                <a:ea typeface="+mn-lt"/>
                <a:cs typeface="+mn-lt"/>
              </a:rPr>
              <a:t>t</a:t>
            </a:r>
            <a:r>
              <a:rPr lang="ko-KR" altLang="en-US" sz="1600" b="1" dirty="0">
                <a:ea typeface="+mn-lt"/>
                <a:cs typeface="+mn-lt"/>
              </a:rPr>
              <a:t>시점의 은닉상태인 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였으나</a:t>
            </a:r>
            <a:r>
              <a:rPr lang="en-US" altLang="ko-KR" sz="1600" b="1" dirty="0">
                <a:ea typeface="+mn-lt"/>
                <a:cs typeface="+mn-lt"/>
              </a:rPr>
              <a:t>, Attention</a:t>
            </a:r>
            <a:r>
              <a:rPr lang="ko-KR" altLang="en-US" sz="1600" b="1" dirty="0">
                <a:ea typeface="+mn-lt"/>
                <a:cs typeface="+mn-lt"/>
              </a:rPr>
              <a:t>에서는 </a:t>
            </a:r>
            <a:r>
              <a:rPr lang="en-US" altLang="ko-KR" sz="1600" b="1" dirty="0">
                <a:ea typeface="+mn-lt"/>
                <a:cs typeface="+mn-lt"/>
              </a:rPr>
              <a:t>~</a:t>
            </a:r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ko-KR" altLang="en-US" sz="1600" b="1" dirty="0">
                <a:ea typeface="+mn-lt"/>
                <a:cs typeface="+mn-lt"/>
              </a:rPr>
              <a:t>가 되는 것이다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4710E-8C20-68CA-F1A8-8749AB630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56" y="1335821"/>
            <a:ext cx="7786688" cy="37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3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ea typeface="+mn-lt"/>
                <a:cs typeface="+mn-lt"/>
              </a:rPr>
              <a:t>Attention</a:t>
            </a:r>
            <a:r>
              <a:rPr lang="ko-KR" altLang="en-US" sz="3600" b="1" dirty="0">
                <a:ea typeface="+mn-lt"/>
                <a:cs typeface="+mn-lt"/>
              </a:rPr>
              <a:t>의 다른 종류</a:t>
            </a:r>
            <a:endParaRPr lang="en-US" altLang="ko-KR" sz="3600" b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2B02-E76E-3983-FBCD-43143900178D}"/>
              </a:ext>
            </a:extLst>
          </p:cNvPr>
          <p:cNvSpPr txBox="1"/>
          <p:nvPr/>
        </p:nvSpPr>
        <p:spPr>
          <a:xfrm>
            <a:off x="1243464" y="5356480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ea typeface="+mn-lt"/>
                <a:cs typeface="+mn-lt"/>
              </a:rPr>
              <a:t>st</a:t>
            </a:r>
            <a:r>
              <a:rPr lang="en-US" altLang="ko-KR" sz="1600" b="1" dirty="0">
                <a:ea typeface="+mn-lt"/>
                <a:cs typeface="+mn-lt"/>
              </a:rPr>
              <a:t> =&gt;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Query</a:t>
            </a:r>
          </a:p>
          <a:p>
            <a:pPr algn="ctr"/>
            <a:r>
              <a:rPr lang="en-US" altLang="ko-KR" sz="1600" b="1" dirty="0" err="1">
                <a:ea typeface="+mn-lt"/>
                <a:cs typeface="+mn-lt"/>
              </a:rPr>
              <a:t>hj</a:t>
            </a:r>
            <a:r>
              <a:rPr lang="en-US" altLang="ko-KR" sz="1600" b="1" dirty="0">
                <a:ea typeface="+mn-lt"/>
                <a:cs typeface="+mn-lt"/>
              </a:rPr>
              <a:t> =&gt; Keys</a:t>
            </a:r>
          </a:p>
          <a:p>
            <a:pPr algn="ctr"/>
            <a:r>
              <a:rPr lang="en-US" altLang="ko-KR" sz="1600" b="1" dirty="0" err="1">
                <a:ea typeface="+mn-lt"/>
                <a:cs typeface="+mn-lt"/>
              </a:rPr>
              <a:t>Wa</a:t>
            </a:r>
            <a:r>
              <a:rPr lang="en-US" altLang="ko-KR" sz="1600" b="1" dirty="0">
                <a:ea typeface="+mn-lt"/>
                <a:cs typeface="+mn-lt"/>
              </a:rPr>
              <a:t>, Wb =&gt; Weight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D9A86B-CD44-72F9-A08C-FA07078F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1029925"/>
            <a:ext cx="8172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2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775682" cy="1750143"/>
              <a:chOff x="2700072" y="2021840"/>
              <a:chExt cx="6502919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287257" y="3273417"/>
                <a:ext cx="591573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TRANSFOMER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35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5000199" cy="1803873"/>
              <a:chOff x="2700072" y="2021840"/>
              <a:chExt cx="6808629" cy="24562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981539" y="3346580"/>
                <a:ext cx="652716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Introduce PLMs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432015" cy="1750143"/>
              <a:chOff x="2700072" y="2021840"/>
              <a:chExt cx="4673285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5116898" y="3273417"/>
                <a:ext cx="225645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BERT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592667" cy="1750143"/>
              <a:chOff x="2700072" y="2021840"/>
              <a:chExt cx="4892040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6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898140" y="3273417"/>
                <a:ext cx="269397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GPT-2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255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3BD19-30DB-0EDF-D50E-F50DFA1D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95"/>
            <a:ext cx="12192000" cy="69168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592667" cy="1750143"/>
              <a:chOff x="2700072" y="2021840"/>
              <a:chExt cx="4892040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7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898140" y="3273417"/>
                <a:ext cx="269397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GPT-3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81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RNN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100266" y="3682184"/>
            <a:ext cx="737932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cs typeface="Arial"/>
              </a:rPr>
              <a:t>Recurrent Neural Network Language Model</a:t>
            </a:r>
            <a:r>
              <a:rPr lang="ko-KR" altLang="en-US" sz="2000" dirty="0">
                <a:cs typeface="Arial"/>
              </a:rPr>
              <a:t>의 약자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cs typeface="Arial"/>
              </a:rPr>
              <a:t>시점</a:t>
            </a:r>
            <a:r>
              <a:rPr lang="en-US" altLang="ko-KR" sz="2000" dirty="0">
                <a:cs typeface="Arial"/>
              </a:rPr>
              <a:t>(time step)</a:t>
            </a:r>
            <a:r>
              <a:rPr lang="ko-KR" altLang="en-US" sz="2000" dirty="0">
                <a:cs typeface="Arial"/>
              </a:rPr>
              <a:t>의 개념이 도입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cs typeface="Arial"/>
              </a:rPr>
              <a:t>출력층</a:t>
            </a:r>
            <a:r>
              <a:rPr lang="en-US" altLang="ko-KR" sz="2000" dirty="0">
                <a:cs typeface="Arial"/>
              </a:rPr>
              <a:t> =&gt; SoftMax </a:t>
            </a:r>
            <a:r>
              <a:rPr lang="ko-KR" altLang="en-US" sz="2000" dirty="0">
                <a:cs typeface="Arial"/>
              </a:rPr>
              <a:t>함수</a:t>
            </a: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cs typeface="Arial"/>
              </a:rPr>
              <a:t>손실함수 </a:t>
            </a:r>
            <a:r>
              <a:rPr lang="en-US" altLang="ko-KR" sz="2000" dirty="0">
                <a:cs typeface="Arial"/>
              </a:rPr>
              <a:t>=&gt; Cross-Entropy</a:t>
            </a:r>
            <a:endParaRPr lang="ko-KR" altLang="en-US" sz="20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5052A-1247-CA86-FDC8-4CA67930D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1225556"/>
            <a:ext cx="3771900" cy="27119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C6AE94-71FE-95ED-C9FE-23C3C7D61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61"/>
            <a:ext cx="7783314" cy="25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PLM(Pretrained Language Model)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825332" y="562789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cs typeface="Arial"/>
              </a:rPr>
              <a:t>최근 물가 상승률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847972" y="2234384"/>
            <a:ext cx="41136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>
                <a:cs typeface="Arial"/>
              </a:rPr>
              <a:t>- </a:t>
            </a:r>
            <a:r>
              <a:rPr lang="ko-KR" altLang="en-US" sz="2000" dirty="0">
                <a:cs typeface="Arial"/>
              </a:rPr>
              <a:t>대규모의 데이터를 사전학습</a:t>
            </a:r>
            <a:r>
              <a:rPr lang="en-US" altLang="ko-KR" sz="2000" dirty="0">
                <a:cs typeface="Arial"/>
              </a:rPr>
              <a:t>(Pretrain)</a:t>
            </a:r>
            <a:r>
              <a:rPr lang="ko-KR" altLang="en-US" sz="2000" dirty="0">
                <a:cs typeface="Arial"/>
              </a:rPr>
              <a:t>한 모델</a:t>
            </a:r>
            <a:endParaRPr lang="en-US" altLang="ko-KR" sz="2000" dirty="0">
              <a:cs typeface="Arial"/>
            </a:endParaRPr>
          </a:p>
          <a:p>
            <a:r>
              <a:rPr lang="ko-KR" altLang="en-US" sz="2000" dirty="0">
                <a:cs typeface="Arial"/>
              </a:rPr>
              <a:t> </a:t>
            </a:r>
            <a:endParaRPr lang="en-US" altLang="ko-KR" sz="2000" dirty="0">
              <a:cs typeface="Arial"/>
            </a:endParaRPr>
          </a:p>
          <a:p>
            <a:r>
              <a:rPr lang="en-US" altLang="ko-KR" sz="2000" dirty="0">
                <a:cs typeface="Arial"/>
              </a:rPr>
              <a:t>-Fine-Tuning</a:t>
            </a:r>
            <a:r>
              <a:rPr lang="ko-KR" altLang="en-US" sz="2000" dirty="0">
                <a:cs typeface="Arial"/>
              </a:rPr>
              <a:t>을 하여 보다 적은 양의 데이터로 높은 성능을 얻을 수 있다</a:t>
            </a:r>
            <a:r>
              <a:rPr lang="en-US" altLang="ko-KR" sz="2000" dirty="0">
                <a:cs typeface="Arial"/>
              </a:rPr>
              <a:t>.</a:t>
            </a:r>
          </a:p>
          <a:p>
            <a:endParaRPr lang="en-US" altLang="ko-KR" sz="2000" dirty="0">
              <a:cs typeface="Arial"/>
            </a:endParaRPr>
          </a:p>
          <a:p>
            <a:r>
              <a:rPr lang="en-US" altLang="ko-KR" sz="2000" dirty="0">
                <a:cs typeface="Arial"/>
              </a:rPr>
              <a:t>-</a:t>
            </a:r>
            <a:r>
              <a:rPr lang="ko-KR" altLang="en-US" sz="2000" dirty="0">
                <a:cs typeface="Arial"/>
              </a:rPr>
              <a:t>대표적인 모델 </a:t>
            </a:r>
            <a:r>
              <a:rPr lang="en-US" altLang="ko-KR" sz="2000" dirty="0">
                <a:cs typeface="Arial"/>
              </a:rPr>
              <a:t>GPT, BERT</a:t>
            </a:r>
            <a:endParaRPr lang="ko-KR" altLang="en-US" sz="20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3DC2B-EF30-A24E-28B1-9AD7F8A6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011183"/>
            <a:ext cx="7529712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167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Self-Supervised Learning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247944" y="5208885"/>
            <a:ext cx="97050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ea typeface="+mn-lt"/>
                <a:cs typeface="+mn-lt"/>
              </a:rPr>
              <a:t>데이터 내부의 구조</a:t>
            </a:r>
            <a:r>
              <a:rPr lang="en-US" altLang="ko-KR" sz="1600" b="1" dirty="0">
                <a:ea typeface="+mn-lt"/>
                <a:cs typeface="+mn-lt"/>
              </a:rPr>
              <a:t>(Inner Structure)</a:t>
            </a:r>
            <a:r>
              <a:rPr lang="ko-KR" altLang="en-US" sz="1600" b="1" dirty="0">
                <a:ea typeface="+mn-lt"/>
                <a:cs typeface="+mn-lt"/>
              </a:rPr>
              <a:t>를 활용하여 </a:t>
            </a:r>
            <a:r>
              <a:rPr lang="en-US" altLang="ko-KR" sz="1600" b="1" dirty="0">
                <a:ea typeface="+mn-lt"/>
                <a:cs typeface="+mn-lt"/>
              </a:rPr>
              <a:t>Label(</a:t>
            </a:r>
            <a:r>
              <a:rPr lang="ko-KR" altLang="en-US" sz="1600" b="1" dirty="0">
                <a:ea typeface="+mn-lt"/>
                <a:cs typeface="+mn-lt"/>
              </a:rPr>
              <a:t>정답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  <a:r>
              <a:rPr lang="ko-KR" altLang="en-US" sz="1600" b="1" dirty="0">
                <a:ea typeface="+mn-lt"/>
                <a:cs typeface="+mn-lt"/>
              </a:rPr>
              <a:t>이 있는 것 처럼 학습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샘플의 일부 정보를 활용해 나머지 정보를 </a:t>
            </a:r>
            <a:r>
              <a:rPr lang="en-US" altLang="ko-KR" sz="1600" b="1" dirty="0">
                <a:ea typeface="+mn-lt"/>
                <a:cs typeface="+mn-lt"/>
              </a:rPr>
              <a:t>Label (</a:t>
            </a:r>
            <a:r>
              <a:rPr lang="ko-KR" altLang="en-US" sz="1600" b="1" dirty="0">
                <a:ea typeface="+mn-lt"/>
                <a:cs typeface="+mn-lt"/>
              </a:rPr>
              <a:t>정답</a:t>
            </a:r>
            <a:r>
              <a:rPr lang="en-US" altLang="ko-KR" sz="1600" b="1" dirty="0">
                <a:ea typeface="+mn-lt"/>
                <a:cs typeface="+mn-lt"/>
              </a:rPr>
              <a:t>) </a:t>
            </a:r>
            <a:r>
              <a:rPr lang="ko-KR" altLang="en-US" sz="1600" b="1" dirty="0">
                <a:ea typeface="+mn-lt"/>
                <a:cs typeface="+mn-lt"/>
              </a:rPr>
              <a:t>로 삼아 예측하도록 학습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이 과정에서 나온 모델을 다른 작업</a:t>
            </a:r>
            <a:r>
              <a:rPr lang="en-US" altLang="ko-KR" sz="1600" b="1" dirty="0">
                <a:ea typeface="+mn-lt"/>
                <a:cs typeface="+mn-lt"/>
              </a:rPr>
              <a:t>(Task)</a:t>
            </a:r>
            <a:r>
              <a:rPr lang="ko-KR" altLang="en-US" sz="1600" b="1" dirty="0">
                <a:ea typeface="+mn-lt"/>
                <a:cs typeface="+mn-lt"/>
              </a:rPr>
              <a:t>에 </a:t>
            </a:r>
            <a:r>
              <a:rPr lang="en-US" altLang="ko-KR" sz="1600" b="1" dirty="0">
                <a:ea typeface="+mn-lt"/>
                <a:cs typeface="+mn-lt"/>
              </a:rPr>
              <a:t>Transfer-Learning</a:t>
            </a:r>
            <a:r>
              <a:rPr lang="ko-KR" altLang="en-US" sz="1600" b="1" dirty="0">
                <a:ea typeface="+mn-lt"/>
                <a:cs typeface="+mn-lt"/>
              </a:rPr>
              <a:t>해 성능을 극대화</a:t>
            </a:r>
            <a:endParaRPr lang="en-US" altLang="ko-KR" sz="1200" dirty="0"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D5195-A4D6-2DD6-1AE8-4993C75B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34" y="1212983"/>
            <a:ext cx="5372100" cy="3695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A1E8A-EB16-F134-9B27-0FB2A083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143580"/>
            <a:ext cx="5264150" cy="38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67618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Transfer-Learning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472549" y="1129886"/>
            <a:ext cx="5461001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특정 </a:t>
            </a:r>
            <a:r>
              <a:rPr lang="en-US" altLang="ko-KR" sz="1600" b="1" dirty="0">
                <a:ea typeface="+mn-lt"/>
                <a:cs typeface="+mn-lt"/>
              </a:rPr>
              <a:t>Task1</a:t>
            </a:r>
            <a:r>
              <a:rPr lang="ko-KR" altLang="en-US" sz="1600" b="1" dirty="0">
                <a:ea typeface="+mn-lt"/>
                <a:cs typeface="+mn-lt"/>
              </a:rPr>
              <a:t>을 학습한 모델을 다른 </a:t>
            </a:r>
            <a:r>
              <a:rPr lang="en-US" altLang="ko-KR" sz="1600" b="1" dirty="0">
                <a:ea typeface="+mn-lt"/>
                <a:cs typeface="+mn-lt"/>
              </a:rPr>
              <a:t>Task2 </a:t>
            </a:r>
            <a:r>
              <a:rPr lang="ko-KR" altLang="en-US" sz="1600" b="1" dirty="0">
                <a:ea typeface="+mn-lt"/>
                <a:cs typeface="+mn-lt"/>
              </a:rPr>
              <a:t>수행에 재사용</a:t>
            </a: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모델의 학습 속도가 </a:t>
            </a:r>
            <a:r>
              <a:rPr lang="ko-KR" altLang="en-US" sz="1600" b="1" dirty="0" err="1">
                <a:ea typeface="+mn-lt"/>
                <a:cs typeface="+mn-lt"/>
              </a:rPr>
              <a:t>빨라짐</a:t>
            </a: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ea typeface="+mn-lt"/>
              <a:cs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+mn-lt"/>
                <a:cs typeface="+mn-lt"/>
              </a:rPr>
              <a:t>학습 방식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r>
              <a:rPr lang="en-US" sz="1600" b="1" dirty="0">
                <a:ea typeface="+mn-lt"/>
                <a:cs typeface="+mn-lt"/>
              </a:rPr>
              <a:t>Fine-Tuning </a:t>
            </a:r>
          </a:p>
          <a:p>
            <a:pPr marL="342900" indent="-342900" algn="ctr">
              <a:buAutoNum type="arabicPeriod"/>
            </a:pPr>
            <a:endParaRPr lang="en-US" sz="1600" b="1" dirty="0">
              <a:ea typeface="+mn-lt"/>
              <a:cs typeface="+mn-lt"/>
            </a:endParaRPr>
          </a:p>
          <a:p>
            <a:pPr algn="ctr"/>
            <a:r>
              <a:rPr lang="en-US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전체사용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800" b="1" dirty="0">
                <a:ea typeface="+mn-lt"/>
                <a:cs typeface="+mn-lt"/>
              </a:rPr>
              <a:t>Downstream Data</a:t>
            </a:r>
            <a:r>
              <a:rPr lang="ko-KR" altLang="en-US" sz="1800" b="1" dirty="0">
                <a:ea typeface="+mn-lt"/>
                <a:cs typeface="+mn-lt"/>
              </a:rPr>
              <a:t>에 </a:t>
            </a:r>
            <a:r>
              <a:rPr lang="ko-KR" altLang="en-US" b="1" dirty="0">
                <a:ea typeface="+mn-lt"/>
                <a:cs typeface="+mn-lt"/>
              </a:rPr>
              <a:t>맞게 모델 전체 </a:t>
            </a:r>
            <a:r>
              <a:rPr lang="en-US" altLang="ko-KR" b="1" dirty="0">
                <a:ea typeface="+mn-lt"/>
                <a:cs typeface="+mn-lt"/>
              </a:rPr>
              <a:t>UPDATE</a:t>
            </a:r>
          </a:p>
          <a:p>
            <a:pPr algn="ctr"/>
            <a:endParaRPr lang="en-US" altLang="ko-KR" b="1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2. Prompt-Tuning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전체사용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800" b="1" dirty="0">
                <a:ea typeface="+mn-lt"/>
                <a:cs typeface="+mn-lt"/>
              </a:rPr>
              <a:t>Downstream Data</a:t>
            </a:r>
            <a:r>
              <a:rPr lang="ko-KR" altLang="en-US" sz="1800" b="1" dirty="0">
                <a:ea typeface="+mn-lt"/>
                <a:cs typeface="+mn-lt"/>
              </a:rPr>
              <a:t>에 </a:t>
            </a:r>
            <a:r>
              <a:rPr lang="ko-KR" altLang="en-US" b="1" dirty="0">
                <a:ea typeface="+mn-lt"/>
                <a:cs typeface="+mn-lt"/>
              </a:rPr>
              <a:t>맞게 모델 일부 </a:t>
            </a:r>
            <a:r>
              <a:rPr lang="en-US" altLang="ko-KR" b="1" dirty="0">
                <a:ea typeface="+mn-lt"/>
                <a:cs typeface="+mn-lt"/>
              </a:rPr>
              <a:t>UPDATE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3. In-context Learning (GPT-3)</a:t>
            </a: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Downstream Task Data </a:t>
            </a:r>
            <a:r>
              <a:rPr lang="ko-KR" altLang="en-US" sz="1600" b="1" dirty="0">
                <a:ea typeface="+mn-lt"/>
                <a:cs typeface="+mn-lt"/>
              </a:rPr>
              <a:t>일부사용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b="1" dirty="0">
                <a:ea typeface="+mn-lt"/>
                <a:cs typeface="+mn-lt"/>
              </a:rPr>
              <a:t>모델 </a:t>
            </a:r>
            <a:r>
              <a:rPr lang="en-US" altLang="ko-KR" b="1" dirty="0">
                <a:ea typeface="+mn-lt"/>
                <a:cs typeface="+mn-lt"/>
              </a:rPr>
              <a:t>UPDATE </a:t>
            </a:r>
            <a:r>
              <a:rPr lang="ko-KR" altLang="en-US" b="1" dirty="0">
                <a:ea typeface="+mn-lt"/>
                <a:cs typeface="+mn-lt"/>
              </a:rPr>
              <a:t>없음</a:t>
            </a:r>
            <a:endParaRPr lang="en-US" altLang="ko-KR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26A592-3752-2086-1ABD-2B2C5C80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61095"/>
            <a:ext cx="6091549" cy="37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3761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UPSTEAM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TASK(Pretrain - GPT)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05838" y="4743815"/>
            <a:ext cx="9705071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문맥을 이해해 정답을 맞히는 모델</a:t>
            </a:r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다음 단어의 정답인 태산이라는 단어의 확률을 높이고 나머지 단어들의 확률을 낮춘다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0CB34-CE45-3810-EAC3-8B184503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66283"/>
            <a:ext cx="5342867" cy="1610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33B98-5EE6-82D6-F6DC-17521B4ADD7A}"/>
              </a:ext>
            </a:extLst>
          </p:cNvPr>
          <p:cNvSpPr txBox="1"/>
          <p:nvPr/>
        </p:nvSpPr>
        <p:spPr>
          <a:xfrm>
            <a:off x="4631735" y="4186312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다음 단어 맞추기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A96EE-7B04-1139-700B-58BF783B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66287"/>
            <a:ext cx="5706311" cy="16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617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UPSTEAM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TASK(Pretrain - BERT)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05838" y="4743815"/>
            <a:ext cx="9705071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en-US" altLang="ko-KR" sz="1600" b="1" dirty="0">
                <a:ea typeface="+mn-lt"/>
                <a:cs typeface="+mn-lt"/>
              </a:rPr>
              <a:t>Masked Language Model(</a:t>
            </a:r>
            <a:r>
              <a:rPr lang="ko-KR" altLang="en-US" sz="1600" b="1" dirty="0">
                <a:ea typeface="+mn-lt"/>
                <a:cs typeface="+mn-lt"/>
              </a:rPr>
              <a:t>마스크 언어 모델</a:t>
            </a:r>
            <a:r>
              <a:rPr lang="en-US" altLang="ko-KR" sz="1600" b="1" dirty="0">
                <a:ea typeface="+mn-lt"/>
                <a:cs typeface="+mn-lt"/>
              </a:rPr>
              <a:t>)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ea typeface="+mn-lt"/>
                <a:cs typeface="+mn-lt"/>
              </a:rPr>
              <a:t>빈칸에 들어갈 단어인 </a:t>
            </a:r>
            <a:r>
              <a:rPr lang="en-US" altLang="ko-KR" sz="1600" b="1" dirty="0">
                <a:ea typeface="+mn-lt"/>
                <a:cs typeface="+mn-lt"/>
              </a:rPr>
              <a:t>‘</a:t>
            </a:r>
            <a:r>
              <a:rPr lang="ko-KR" altLang="en-US" sz="1600" b="1" dirty="0">
                <a:ea typeface="+mn-lt"/>
                <a:cs typeface="+mn-lt"/>
              </a:rPr>
              <a:t>모아</a:t>
            </a:r>
            <a:r>
              <a:rPr lang="en-US" altLang="ko-KR" sz="1600" b="1" dirty="0">
                <a:ea typeface="+mn-lt"/>
                <a:cs typeface="+mn-lt"/>
              </a:rPr>
              <a:t>’</a:t>
            </a:r>
            <a:r>
              <a:rPr lang="ko-KR" altLang="en-US" sz="1600" b="1" dirty="0">
                <a:ea typeface="+mn-lt"/>
                <a:cs typeface="+mn-lt"/>
              </a:rPr>
              <a:t>라는 단어의 확률을 높이고 나머지 단어들의 확률을 낮춘다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</a:p>
          <a:p>
            <a:pPr algn="ctr"/>
            <a:endParaRPr lang="en-US" altLang="ko-KR" sz="1600" b="1" dirty="0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0CB34-CE45-3810-EAC3-8B184503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66283"/>
            <a:ext cx="5342867" cy="1610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33B98-5EE6-82D6-F6DC-17521B4ADD7A}"/>
              </a:ext>
            </a:extLst>
          </p:cNvPr>
          <p:cNvSpPr txBox="1"/>
          <p:nvPr/>
        </p:nvSpPr>
        <p:spPr>
          <a:xfrm>
            <a:off x="4631735" y="4186312"/>
            <a:ext cx="2453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&lt;</a:t>
            </a:r>
            <a:r>
              <a:rPr lang="ko-KR" altLang="en-US" sz="1600" b="1" dirty="0">
                <a:ea typeface="+mn-lt"/>
                <a:cs typeface="+mn-lt"/>
              </a:rPr>
              <a:t> 빈칸 채우기 </a:t>
            </a:r>
            <a:r>
              <a:rPr lang="en-US" altLang="ko-KR" sz="1600" b="1" dirty="0">
                <a:ea typeface="+mn-lt"/>
                <a:cs typeface="+mn-lt"/>
              </a:rPr>
              <a:t>&gt;</a:t>
            </a:r>
            <a:endParaRPr lang="en-US" dirty="0"/>
          </a:p>
          <a:p>
            <a:pPr algn="just"/>
            <a:endParaRPr lang="en-US" altLang="ko-KR" sz="1200" dirty="0"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A96EE-7B04-1139-700B-58BF783B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66287"/>
            <a:ext cx="5706311" cy="1610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100AB-6547-6716-32E2-E3FEC527C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" y="2208200"/>
            <a:ext cx="5411560" cy="1649880"/>
          </a:xfrm>
          <a:prstGeom prst="rect">
            <a:avLst/>
          </a:prstGeom>
        </p:spPr>
      </p:pic>
      <p:pic>
        <p:nvPicPr>
          <p:cNvPr id="10" name="그림 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F2B3CCE-6DCF-8E31-4194-B9F7464A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2145632"/>
            <a:ext cx="5680396" cy="16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4857</TotalTime>
  <Words>965</Words>
  <Application>Microsoft Office PowerPoint</Application>
  <PresentationFormat>와이드스크린</PresentationFormat>
  <Paragraphs>226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나눔스퀘어 ExtraBold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7298</cp:lastModifiedBy>
  <cp:revision>690</cp:revision>
  <dcterms:created xsi:type="dcterms:W3CDTF">2019-12-23T00:32:35Z</dcterms:created>
  <dcterms:modified xsi:type="dcterms:W3CDTF">2022-08-10T09:42:24Z</dcterms:modified>
</cp:coreProperties>
</file>